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92" r:id="rId6"/>
    <p:sldId id="300" r:id="rId7"/>
    <p:sldId id="296" r:id="rId8"/>
    <p:sldId id="297" r:id="rId9"/>
    <p:sldId id="298" r:id="rId10"/>
    <p:sldId id="299" r:id="rId11"/>
    <p:sldId id="294" r:id="rId12"/>
    <p:sldId id="301" r:id="rId13"/>
    <p:sldId id="287" r:id="rId14"/>
    <p:sldId id="302" r:id="rId15"/>
    <p:sldId id="269" r:id="rId16"/>
    <p:sldId id="288" r:id="rId17"/>
    <p:sldId id="281" r:id="rId18"/>
    <p:sldId id="282" r:id="rId19"/>
    <p:sldId id="283" r:id="rId20"/>
    <p:sldId id="284" r:id="rId21"/>
    <p:sldId id="285" r:id="rId22"/>
    <p:sldId id="272" r:id="rId23"/>
    <p:sldId id="274" r:id="rId24"/>
  </p:sldIdLst>
  <p:sldSz cx="9144000" cy="5143500" type="screen16x9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23" autoAdjust="0"/>
    <p:restoredTop sz="94792" autoAdjust="0"/>
  </p:normalViewPr>
  <p:slideViewPr>
    <p:cSldViewPr snapToGrid="0">
      <p:cViewPr varScale="1">
        <p:scale>
          <a:sx n="88" d="100"/>
          <a:sy n="88" d="100"/>
        </p:scale>
        <p:origin x="-368" y="-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459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430459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899" cy="5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4" y="0"/>
            <a:ext cx="2917898" cy="5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3/6/2017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1" y="4730468"/>
            <a:ext cx="5033721" cy="443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60935"/>
            <a:ext cx="2917899" cy="4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4" y="9460935"/>
            <a:ext cx="2917898" cy="4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alternative to previous</a:t>
            </a:r>
            <a:r>
              <a:rPr lang="en-GB" baseline="0" dirty="0" smtClean="0"/>
              <a:t>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90F74-DC81-4BB0-B711-7F514530E59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00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11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1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11200"/>
            <a:ext cx="6724650" cy="37830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314" y="4725762"/>
            <a:ext cx="4956638" cy="4492172"/>
          </a:xfrm>
          <a:noFill/>
        </p:spPr>
        <p:txBody>
          <a:bodyPr lIns="87314" tIns="43657" rIns="87314" bIns="43657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569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6147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876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45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964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580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532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60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ESA | 06/03/2017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1" r:id="rId2"/>
    <p:sldLayoutId id="2147483930" r:id="rId3"/>
    <p:sldLayoutId id="2147483943" r:id="rId4"/>
    <p:sldLayoutId id="2147483944" r:id="rId5"/>
    <p:sldLayoutId id="2147483945" r:id="rId6"/>
    <p:sldLayoutId id="2147483947" r:id="rId7"/>
    <p:sldLayoutId id="2147483948" r:id="rId8"/>
    <p:sldLayoutId id="2147483949" r:id="rId9"/>
    <p:sldLayoutId id="214748395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jpe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jpe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jpe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468096" y="283529"/>
            <a:ext cx="79724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3200" b="1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L5 in Tandem with L1</a:t>
            </a:r>
            <a:endParaRPr lang="en-GB" sz="3200" b="1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Future SWE Missions Workshop</a:t>
            </a: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GB" sz="3200" b="1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ESA SSA/SWE State-of-Play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599" y="2929785"/>
            <a:ext cx="7218409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endParaRPr lang="en-GB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</a:pPr>
            <a:endParaRPr lang="en-GB" dirty="0" smtClean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 smtClean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28570" y="3432568"/>
            <a:ext cx="2789546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Nicolas </a:t>
            </a:r>
            <a:r>
              <a:rPr lang="en-GB" dirty="0" err="1" smtClean="0">
                <a:solidFill>
                  <a:schemeClr val="bg1"/>
                </a:solidFill>
              </a:rPr>
              <a:t>Bobrinsky</a:t>
            </a:r>
            <a:endParaRPr lang="en-GB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London, 6 March 2017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" y="695964"/>
            <a:ext cx="9143324" cy="39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435"/>
            <a:ext cx="6716712" cy="646509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European SWE System Strategy</a:t>
            </a:r>
            <a:endParaRPr lang="en-GB" sz="24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5396" y="710298"/>
            <a:ext cx="8813404" cy="36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marL="257162" indent="-257162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sz="120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1pPr>
            <a:lvl2pPr marL="605999" indent="-263117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20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2pPr>
            <a:lvl3pPr marL="1054842" indent="-369076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20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3pPr>
            <a:lvl4pPr marL="1503685" indent="-475036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20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4pPr>
            <a:lvl5pPr marL="1952528" indent="-580997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20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5pPr>
            <a:lvl6pPr marL="2609720" indent="-31431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6pPr>
            <a:lvl7pPr marL="2952603" indent="-31431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7pPr>
            <a:lvl8pPr marL="3295486" indent="-31431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8pPr>
            <a:lvl9pPr marL="3638368" indent="-31431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174625" indent="-174625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Build and implement coherent European SWE system integrating national SWE assets</a:t>
            </a:r>
          </a:p>
          <a:p>
            <a:pPr marL="174625" indent="-174625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Initial SWE system operational by 2020</a:t>
            </a:r>
          </a:p>
          <a:p>
            <a:pPr marL="174625" indent="-174625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Develop additional elements post-2020 (e.g. SWE mission to L5, SWE instrumentation, Research to Operations)</a:t>
            </a:r>
          </a:p>
          <a:p>
            <a:pPr marL="174625" indent="-174625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Ensure a consistent approach with the US (NOAA, NASA) for L1/L5 platforms, SWE instrumentation, stations </a:t>
            </a:r>
            <a:r>
              <a:rPr lang="en-GB" sz="2000" dirty="0" smtClean="0">
                <a:solidFill>
                  <a:schemeClr val="tx1"/>
                </a:solidFill>
              </a:rPr>
              <a:t>cross-support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174625" indent="-174625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Operational phase, i.e. delivery to users 24/7, then open. Role for EU or other.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33761"/>
            <a:ext cx="7174846" cy="461665"/>
          </a:xfrm>
        </p:spPr>
        <p:txBody>
          <a:bodyPr/>
          <a:lstStyle/>
          <a:p>
            <a:r>
              <a:rPr lang="en-GB" sz="2400" b="1" dirty="0" smtClean="0"/>
              <a:t>Networking European SWE Assets</a:t>
            </a:r>
            <a:endParaRPr lang="en-GB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5491" y="640800"/>
            <a:ext cx="8982851" cy="3835332"/>
            <a:chOff x="1" y="1196752"/>
            <a:chExt cx="9143324" cy="5220000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" y="1196752"/>
              <a:ext cx="9143324" cy="52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Rectangle 45"/>
            <p:cNvSpPr>
              <a:spLocks noChangeArrowheads="1"/>
            </p:cNvSpPr>
            <p:nvPr/>
          </p:nvSpPr>
          <p:spPr bwMode="auto">
            <a:xfrm>
              <a:off x="6492032" y="1563561"/>
              <a:ext cx="1858061" cy="145048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58522" tIns="29261" rIns="58522" bIns="29261" anchor="ctr" anchorCtr="1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sz="1600" b="1" dirty="0" smtClean="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rPr>
                <a:t>SSA SWE Coordination Centre</a:t>
              </a:r>
              <a:endParaRPr lang="en-GB" sz="1600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endParaRP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i-FI" sz="1400" b="1" dirty="0" smtClean="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rPr>
                <a:t>Space Pole, </a:t>
              </a:r>
              <a:r>
                <a:rPr lang="fi-FI" sz="1400" b="1" dirty="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rPr>
                <a:t>Belgium</a:t>
              </a:r>
              <a:endParaRPr lang="en-GB" sz="1400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7" name="Text Box 49"/>
            <p:cNvSpPr txBox="1">
              <a:spLocks noChangeArrowheads="1"/>
            </p:cNvSpPr>
            <p:nvPr/>
          </p:nvSpPr>
          <p:spPr bwMode="auto">
            <a:xfrm>
              <a:off x="4295728" y="1230094"/>
              <a:ext cx="1678902" cy="374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8522" tIns="29261" rIns="58522" bIns="29261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sz="1600" b="1" dirty="0" smtClean="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rPr>
                <a:t>SSA-SWE Users</a:t>
              </a:r>
              <a:endParaRPr lang="en-GB" sz="1600" dirty="0">
                <a:cs typeface="Lucida Sans Unicode" pitchFamily="34" charset="0"/>
              </a:endParaRPr>
            </a:p>
          </p:txBody>
        </p:sp>
        <p:sp>
          <p:nvSpPr>
            <p:cNvPr id="8" name="Text Box 51"/>
            <p:cNvSpPr txBox="1">
              <a:spLocks noChangeArrowheads="1"/>
            </p:cNvSpPr>
            <p:nvPr/>
          </p:nvSpPr>
          <p:spPr bwMode="auto">
            <a:xfrm>
              <a:off x="754912" y="3014044"/>
              <a:ext cx="2229993" cy="397648"/>
            </a:xfrm>
            <a:prstGeom prst="rect">
              <a:avLst/>
            </a:prstGeom>
            <a:blipFill>
              <a:blip r:embed="rId3">
                <a:lum bright="70000" contrast="-70000"/>
              </a:blip>
              <a:stretch>
                <a:fillRect/>
              </a:stretch>
            </a:blip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lIns="58522" tIns="29261" rIns="58522" bIns="29261" anchor="ctr" anchorCtr="0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i-FI" sz="300" b="1" dirty="0" smtClean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endParaRP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i-FI" sz="1600" b="1" dirty="0" smtClean="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rPr>
                <a:t>SWE </a:t>
              </a:r>
              <a:r>
                <a:rPr lang="fi-FI" sz="1600" b="1" dirty="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rPr>
                <a:t>Data Centre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i-FI" sz="300" b="1" dirty="0" smtClean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103" y="1599403"/>
              <a:ext cx="692150" cy="53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76200" y="4065197"/>
              <a:ext cx="8980714" cy="2346489"/>
              <a:chOff x="76200" y="4065197"/>
              <a:chExt cx="8980714" cy="234648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6200" y="4065197"/>
                <a:ext cx="8980714" cy="234648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fi-FI" sz="16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SWE Expert Service Centres</a:t>
                </a:r>
                <a:endParaRPr lang="en-GB" sz="16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" name="Rectangle 53"/>
              <p:cNvSpPr>
                <a:spLocks noChangeArrowheads="1"/>
              </p:cNvSpPr>
              <p:nvPr/>
            </p:nvSpPr>
            <p:spPr bwMode="auto">
              <a:xfrm>
                <a:off x="383861" y="4485950"/>
                <a:ext cx="1678901" cy="18277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58522" tIns="29261" rIns="58522" bIns="29261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fi-FI" b="1" dirty="0" smtClean="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rPr>
                  <a:t>Solar</a:t>
                </a:r>
                <a:br>
                  <a:rPr lang="fi-FI" b="1" dirty="0" smtClean="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rPr>
                </a:br>
                <a:r>
                  <a:rPr lang="fi-FI" b="1" dirty="0" smtClean="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rPr>
                  <a:t>Weather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i-FI" b="1" dirty="0" smtClean="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endParaRPr>
              </a:p>
            </p:txBody>
          </p:sp>
          <p:sp>
            <p:nvSpPr>
              <p:cNvPr id="13" name="Rectangle 53"/>
              <p:cNvSpPr>
                <a:spLocks noChangeArrowheads="1"/>
              </p:cNvSpPr>
              <p:nvPr/>
            </p:nvSpPr>
            <p:spPr bwMode="auto">
              <a:xfrm>
                <a:off x="2062763" y="4485951"/>
                <a:ext cx="1678902" cy="18277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58522" tIns="29261" rIns="58522" bIns="29261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dirty="0" err="1" smtClean="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rPr>
                  <a:t>Ionospheric</a:t>
                </a:r>
                <a:r>
                  <a:rPr lang="en-US" b="1" dirty="0" smtClean="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rPr>
                  <a:t>Weather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b="1" dirty="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endParaRPr>
              </a:p>
            </p:txBody>
          </p:sp>
          <p:sp>
            <p:nvSpPr>
              <p:cNvPr id="14" name="Rectangle 53"/>
              <p:cNvSpPr>
                <a:spLocks noChangeArrowheads="1"/>
              </p:cNvSpPr>
              <p:nvPr/>
            </p:nvSpPr>
            <p:spPr bwMode="auto">
              <a:xfrm>
                <a:off x="3741665" y="4485951"/>
                <a:ext cx="1678902" cy="18277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58522" tIns="29261" rIns="58522" bIns="29261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dirty="0" smtClean="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rPr>
                  <a:t>Space</a:t>
                </a:r>
                <a:br>
                  <a:rPr lang="en-US" b="1" dirty="0" smtClean="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rPr>
                </a:br>
                <a:r>
                  <a:rPr lang="en-US" b="1" dirty="0" smtClean="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rPr>
                  <a:t>Radiation</a:t>
                </a:r>
                <a:endParaRPr lang="en-US" b="1" dirty="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b="1" dirty="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5420566" y="4485951"/>
                <a:ext cx="1678901" cy="18277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58522" tIns="29261" rIns="58522" bIns="29261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rPr>
                  <a:t>Geomagnetic Conditions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b="1" dirty="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7099468" y="4485950"/>
                <a:ext cx="1562140" cy="1827764"/>
              </a:xfrm>
              <a:prstGeom prst="rect">
                <a:avLst/>
              </a:prstGeom>
              <a:blipFill>
                <a:blip r:embed="rId9">
                  <a:lum bright="70000" contrast="-70000"/>
                </a:blip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58522" tIns="29261" rIns="58522" bIns="29261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dirty="0" err="1" smtClean="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rPr>
                  <a:t>Heliospheric</a:t>
                </a:r>
                <a:r>
                  <a:rPr lang="en-US" b="1" dirty="0" smtClean="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rPr>
                  <a:t>Weather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b="1" dirty="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54912" y="5260387"/>
                <a:ext cx="7541971" cy="8558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fi-FI" sz="2400" dirty="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rPr>
                  <a:t>European expert groups and centres of excellence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3861" y="4485950"/>
                <a:ext cx="8277747" cy="18277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6200" y="1593513"/>
              <a:ext cx="1694078" cy="864727"/>
              <a:chOff x="76200" y="1593513"/>
              <a:chExt cx="1694078" cy="864727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6201" y="1593513"/>
                <a:ext cx="864000" cy="857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45"/>
              <p:cNvSpPr>
                <a:spLocks noChangeArrowheads="1"/>
              </p:cNvSpPr>
              <p:nvPr/>
            </p:nvSpPr>
            <p:spPr bwMode="auto">
              <a:xfrm>
                <a:off x="76200" y="1599403"/>
                <a:ext cx="1694078" cy="858837"/>
              </a:xfrm>
              <a:prstGeom prst="rect">
                <a:avLst/>
              </a:prstGeom>
              <a:blipFill dpi="0" rotWithShape="1">
                <a:blip r:embed="rId11">
                  <a:lum bright="70000" contrast="-70000"/>
                </a:blip>
                <a:srcRect/>
                <a:stretch>
                  <a:fillRect l="50000"/>
                </a:stretch>
              </a:blipFill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58522" tIns="29261" rIns="58522" bIns="29261" anchor="ctr" anchorCtr="1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fi-FI" sz="1600" b="1" dirty="0" smtClean="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rPr>
                  <a:t>SSA and collaborating sensor systems</a:t>
                </a:r>
              </a:p>
            </p:txBody>
          </p:sp>
        </p:grpSp>
        <p:sp>
          <p:nvSpPr>
            <p:cNvPr id="22" name="Rectangle 45"/>
            <p:cNvSpPr>
              <a:spLocks noChangeArrowheads="1"/>
            </p:cNvSpPr>
            <p:nvPr/>
          </p:nvSpPr>
          <p:spPr bwMode="auto">
            <a:xfrm>
              <a:off x="1922679" y="1591320"/>
              <a:ext cx="1694078" cy="858837"/>
            </a:xfrm>
            <a:prstGeom prst="rect">
              <a:avLst/>
            </a:prstGeom>
            <a:blipFill dpi="0" rotWithShape="1">
              <a:blip r:embed="rId12">
                <a:lum bright="70000" contrast="-70000"/>
              </a:blip>
              <a:srcRect/>
              <a:stretch>
                <a:fillRect/>
              </a:stretch>
            </a:blip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58522" tIns="29261" rIns="58522" bIns="29261" anchor="ctr" anchorCtr="1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i-FI" sz="1600" b="1" dirty="0" smtClean="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rPr>
                <a:t>Federated data archives</a:t>
              </a:r>
            </a:p>
          </p:txBody>
        </p:sp>
        <p:cxnSp>
          <p:nvCxnSpPr>
            <p:cNvPr id="23" name="Straight Arrow Connector 22"/>
            <p:cNvCxnSpPr>
              <a:stCxn id="8" idx="0"/>
              <a:endCxn id="22" idx="2"/>
            </p:cNvCxnSpPr>
            <p:nvPr/>
          </p:nvCxnSpPr>
          <p:spPr bwMode="auto">
            <a:xfrm flipV="1">
              <a:off x="1869909" y="2450157"/>
              <a:ext cx="899809" cy="563887"/>
            </a:xfrm>
            <a:prstGeom prst="straightConnector1">
              <a:avLst/>
            </a:prstGeom>
            <a:ln>
              <a:solidFill>
                <a:schemeClr val="bg2"/>
              </a:solidFill>
              <a:headEnd type="arrow" w="med" len="med"/>
              <a:tailEnd type="none" w="med" len="med"/>
            </a:ln>
            <a:effectLst/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8" idx="0"/>
              <a:endCxn id="21" idx="2"/>
            </p:cNvCxnSpPr>
            <p:nvPr/>
          </p:nvCxnSpPr>
          <p:spPr bwMode="auto">
            <a:xfrm flipH="1" flipV="1">
              <a:off x="923239" y="2458240"/>
              <a:ext cx="946670" cy="555804"/>
            </a:xfrm>
            <a:prstGeom prst="straightConnector1">
              <a:avLst/>
            </a:prstGeom>
            <a:ln>
              <a:solidFill>
                <a:schemeClr val="bg2"/>
              </a:solidFill>
              <a:headEnd type="arrow" w="med" len="med"/>
              <a:tailEnd type="none" w="med" len="med"/>
            </a:ln>
            <a:effectLst/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4452092" y="2556650"/>
              <a:ext cx="1407638" cy="1061509"/>
              <a:chOff x="4452092" y="2704177"/>
              <a:chExt cx="1407638" cy="1061509"/>
            </a:xfrm>
          </p:grpSpPr>
          <p:sp>
            <p:nvSpPr>
              <p:cNvPr id="26" name="Text Box 49"/>
              <p:cNvSpPr txBox="1">
                <a:spLocks noChangeArrowheads="1"/>
              </p:cNvSpPr>
              <p:nvPr/>
            </p:nvSpPr>
            <p:spPr bwMode="auto">
              <a:xfrm>
                <a:off x="4452092" y="3527412"/>
                <a:ext cx="1407638" cy="238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fi-FI" sz="1600" b="1" dirty="0" err="1" smtClean="0">
                    <a:solidFill>
                      <a:srgbClr val="C00000"/>
                    </a:solidFill>
                    <a:latin typeface="Times New Roman" pitchFamily="18" charset="0"/>
                  </a:rPr>
                  <a:t>swe.ssa.esa.int</a:t>
                </a:r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2092" y="2704177"/>
                <a:ext cx="1366171" cy="855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8" name="Straight Arrow Connector 27"/>
            <p:cNvCxnSpPr/>
            <p:nvPr/>
          </p:nvCxnSpPr>
          <p:spPr bwMode="auto">
            <a:xfrm flipH="1">
              <a:off x="1904852" y="3411690"/>
              <a:ext cx="1" cy="653507"/>
            </a:xfrm>
            <a:prstGeom prst="straightConnector1">
              <a:avLst/>
            </a:prstGeom>
            <a:ln>
              <a:solidFill>
                <a:schemeClr val="bg2"/>
              </a:solidFill>
              <a:headEnd type="arrow"/>
              <a:tailEnd type="arrow"/>
            </a:ln>
            <a:effectLst/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83861" y="4485951"/>
              <a:ext cx="8277747" cy="182776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H="1">
              <a:off x="5141916" y="2127408"/>
              <a:ext cx="1" cy="422260"/>
            </a:xfrm>
            <a:prstGeom prst="straightConnector1">
              <a:avLst/>
            </a:prstGeom>
            <a:ln>
              <a:solidFill>
                <a:schemeClr val="bg2"/>
              </a:solidFill>
              <a:headEnd type="arrow"/>
              <a:tailEnd type="none"/>
            </a:ln>
            <a:effectLst/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3"/>
            </p:cNvCxnSpPr>
            <p:nvPr/>
          </p:nvCxnSpPr>
          <p:spPr bwMode="auto">
            <a:xfrm>
              <a:off x="2984905" y="3212868"/>
              <a:ext cx="1467187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none"/>
              <a:tailEnd type="arrow"/>
            </a:ln>
            <a:effectLst/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9" idx="3"/>
              <a:endCxn id="6" idx="1"/>
            </p:cNvCxnSpPr>
            <p:nvPr/>
          </p:nvCxnSpPr>
          <p:spPr bwMode="auto">
            <a:xfrm>
              <a:off x="5481253" y="1866897"/>
              <a:ext cx="1010779" cy="421906"/>
            </a:xfrm>
            <a:prstGeom prst="straightConnector1">
              <a:avLst/>
            </a:prstGeom>
            <a:ln>
              <a:solidFill>
                <a:schemeClr val="bg2"/>
              </a:solidFill>
              <a:headEnd type="arrow"/>
              <a:tailEnd type="arrow"/>
            </a:ln>
            <a:effectLst/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6" idx="2"/>
            </p:cNvCxnSpPr>
            <p:nvPr/>
          </p:nvCxnSpPr>
          <p:spPr bwMode="auto">
            <a:xfrm>
              <a:off x="7421063" y="3014044"/>
              <a:ext cx="16328" cy="1051153"/>
            </a:xfrm>
            <a:prstGeom prst="straightConnector1">
              <a:avLst/>
            </a:prstGeom>
            <a:ln>
              <a:solidFill>
                <a:schemeClr val="bg2"/>
              </a:solidFill>
              <a:headEnd type="arrow"/>
              <a:tailEnd type="arrow"/>
            </a:ln>
            <a:effectLst/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5116393" y="3672230"/>
              <a:ext cx="1" cy="399600"/>
            </a:xfrm>
            <a:prstGeom prst="straightConnector1">
              <a:avLst/>
            </a:prstGeom>
            <a:ln>
              <a:solidFill>
                <a:schemeClr val="bg2"/>
              </a:solidFill>
              <a:headEnd type="none"/>
              <a:tailEnd type="arrow"/>
            </a:ln>
            <a:effectLst/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8" idx="3"/>
            </p:cNvCxnSpPr>
            <p:nvPr/>
          </p:nvCxnSpPr>
          <p:spPr bwMode="auto">
            <a:xfrm flipV="1">
              <a:off x="2984905" y="1866897"/>
              <a:ext cx="1804198" cy="1345971"/>
            </a:xfrm>
            <a:prstGeom prst="straightConnector1">
              <a:avLst/>
            </a:prstGeom>
            <a:ln>
              <a:solidFill>
                <a:schemeClr val="bg2"/>
              </a:solidFill>
              <a:headEnd type="none"/>
              <a:tailEnd type="arrow"/>
            </a:ln>
            <a:effectLst/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3"/>
            </p:cNvCxnSpPr>
            <p:nvPr/>
          </p:nvCxnSpPr>
          <p:spPr bwMode="auto">
            <a:xfrm flipV="1">
              <a:off x="5818263" y="2288803"/>
              <a:ext cx="673769" cy="695446"/>
            </a:xfrm>
            <a:prstGeom prst="straightConnector1">
              <a:avLst/>
            </a:prstGeom>
            <a:ln>
              <a:solidFill>
                <a:schemeClr val="bg2"/>
              </a:solidFill>
              <a:headEnd type="arrow"/>
              <a:tailEnd type="arrow"/>
            </a:ln>
            <a:effectLst/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92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37"/>
            <a:ext cx="7757651" cy="830997"/>
          </a:xfrm>
        </p:spPr>
        <p:txBody>
          <a:bodyPr/>
          <a:lstStyle/>
          <a:p>
            <a:r>
              <a:rPr lang="en-US" sz="2400" b="1" dirty="0" smtClean="0"/>
              <a:t>Enhanced SWE observation </a:t>
            </a:r>
            <a:r>
              <a:rPr lang="en-US" sz="2400" b="1" dirty="0" smtClean="0"/>
              <a:t>system: L5 + L1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44"/>
          <a:stretch/>
        </p:blipFill>
        <p:spPr bwMode="auto">
          <a:xfrm>
            <a:off x="4939200" y="745304"/>
            <a:ext cx="3808800" cy="363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509329" y="761199"/>
            <a:ext cx="3598223" cy="3616035"/>
          </a:xfrm>
          <a:prstGeom prst="wedgeRectCallout">
            <a:avLst>
              <a:gd name="adj1" fmla="val 143066"/>
              <a:gd name="adj2" fmla="val 3930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400" dirty="0" err="1" smtClean="0"/>
              <a:t>Development</a:t>
            </a:r>
            <a:r>
              <a:rPr lang="fi-FI" sz="1400" dirty="0" smtClean="0"/>
              <a:t> of ASEL mission (L5):</a:t>
            </a: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err="1" smtClean="0"/>
              <a:t>Solar</a:t>
            </a:r>
            <a:r>
              <a:rPr lang="fi-FI" sz="1400" dirty="0" smtClean="0"/>
              <a:t> </a:t>
            </a:r>
            <a:r>
              <a:rPr lang="fi-FI" sz="1400" dirty="0" err="1" smtClean="0"/>
              <a:t>corona</a:t>
            </a:r>
            <a:r>
              <a:rPr lang="fi-FI" sz="1400" dirty="0" smtClean="0"/>
              <a:t> </a:t>
            </a:r>
            <a:r>
              <a:rPr lang="fi-FI" sz="1400" dirty="0" err="1" smtClean="0"/>
              <a:t>monitoring</a:t>
            </a:r>
            <a:endParaRPr lang="fi-FI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Heliospheric </a:t>
            </a:r>
            <a:r>
              <a:rPr lang="fi-FI" sz="1400" dirty="0" err="1" smtClean="0"/>
              <a:t>imaging</a:t>
            </a:r>
            <a:endParaRPr lang="fi-FI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err="1" smtClean="0"/>
              <a:t>Solar</a:t>
            </a:r>
            <a:r>
              <a:rPr lang="fi-FI" sz="1400" dirty="0" smtClean="0"/>
              <a:t> disc </a:t>
            </a:r>
            <a:r>
              <a:rPr lang="fi-FI" sz="1400" dirty="0" err="1" smtClean="0"/>
              <a:t>magnetic</a:t>
            </a:r>
            <a:r>
              <a:rPr lang="fi-FI" sz="1400" dirty="0" smtClean="0"/>
              <a:t> </a:t>
            </a:r>
            <a:r>
              <a:rPr lang="fi-FI" sz="1400" dirty="0" err="1" smtClean="0"/>
              <a:t>field</a:t>
            </a:r>
            <a:endParaRPr lang="fi-FI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EUV </a:t>
            </a:r>
            <a:r>
              <a:rPr lang="fi-FI" sz="1400" dirty="0" err="1" smtClean="0"/>
              <a:t>imaging</a:t>
            </a:r>
            <a:endParaRPr lang="fi-FI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err="1" smtClean="0"/>
              <a:t>In-situ</a:t>
            </a:r>
            <a:r>
              <a:rPr lang="fi-FI" sz="1400" dirty="0" smtClean="0"/>
              <a:t> </a:t>
            </a:r>
            <a:r>
              <a:rPr lang="fi-FI" sz="1400" dirty="0" err="1" smtClean="0"/>
              <a:t>measurements</a:t>
            </a:r>
            <a:r>
              <a:rPr lang="fi-FI" sz="1400" dirty="0" smtClean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1400" dirty="0" err="1" smtClean="0"/>
              <a:t>solar</a:t>
            </a:r>
            <a:r>
              <a:rPr lang="fi-FI" sz="1400" dirty="0" smtClean="0"/>
              <a:t> </a:t>
            </a:r>
            <a:r>
              <a:rPr lang="fi-FI" sz="1400" dirty="0" err="1" smtClean="0"/>
              <a:t>wind</a:t>
            </a:r>
            <a:endParaRPr lang="fi-FI" sz="14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1400" dirty="0" err="1" smtClean="0"/>
              <a:t>magnetic</a:t>
            </a:r>
            <a:r>
              <a:rPr lang="fi-FI" sz="1400" dirty="0" smtClean="0"/>
              <a:t> </a:t>
            </a:r>
            <a:r>
              <a:rPr lang="fi-FI" sz="1400" dirty="0" err="1" smtClean="0"/>
              <a:t>field</a:t>
            </a:r>
            <a:r>
              <a:rPr lang="fi-FI" sz="1400" dirty="0" smtClean="0"/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1400" dirty="0" err="1" smtClean="0"/>
              <a:t>charged</a:t>
            </a:r>
            <a:r>
              <a:rPr lang="fi-FI" sz="1400" dirty="0" smtClean="0"/>
              <a:t> </a:t>
            </a:r>
            <a:r>
              <a:rPr lang="fi-FI" sz="1400" dirty="0" err="1" smtClean="0"/>
              <a:t>particles</a:t>
            </a:r>
            <a:endParaRPr lang="fi-FI" sz="14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1400" dirty="0" err="1"/>
              <a:t>h</a:t>
            </a:r>
            <a:r>
              <a:rPr lang="fi-FI" sz="1400" dirty="0" err="1" smtClean="0"/>
              <a:t>ot</a:t>
            </a:r>
            <a:r>
              <a:rPr lang="fi-FI" sz="1400" dirty="0" smtClean="0"/>
              <a:t> plasma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Mission </a:t>
            </a:r>
            <a:r>
              <a:rPr lang="fi-FI" sz="1400" dirty="0" err="1" smtClean="0"/>
              <a:t>phases</a:t>
            </a:r>
            <a:r>
              <a:rPr lang="fi-FI" sz="1400" dirty="0" smtClean="0"/>
              <a:t> in P3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1400" dirty="0" smtClean="0"/>
              <a:t>A/B1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1400" dirty="0" smtClean="0"/>
              <a:t>B2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1400" dirty="0" smtClean="0"/>
              <a:t>Readiness for C/D</a:t>
            </a:r>
          </a:p>
        </p:txBody>
      </p:sp>
    </p:spTree>
    <p:extLst>
      <p:ext uri="{BB962C8B-B14F-4D97-AF65-F5344CB8AC3E}">
        <p14:creationId xmlns:p14="http://schemas.microsoft.com/office/powerpoint/2010/main" val="370298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333026" y="2072349"/>
            <a:ext cx="6628735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>
                    <a:lumMod val="95000"/>
                  </a:schemeClr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5pPr>
            <a:lvl6pPr marL="342884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6pPr>
            <a:lvl7pPr marL="685766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7pPr>
            <a:lvl8pPr marL="1028649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8pPr>
            <a:lvl9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b="1" kern="0" dirty="0" smtClean="0"/>
              <a:t>Examples of SWE services </a:t>
            </a:r>
          </a:p>
        </p:txBody>
      </p:sp>
    </p:spTree>
    <p:extLst>
      <p:ext uri="{BB962C8B-B14F-4D97-AF65-F5344CB8AC3E}">
        <p14:creationId xmlns:p14="http://schemas.microsoft.com/office/powerpoint/2010/main" val="41624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1067" y="897564"/>
            <a:ext cx="9143324" cy="39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33761"/>
            <a:ext cx="7174846" cy="461665"/>
          </a:xfrm>
        </p:spPr>
        <p:txBody>
          <a:bodyPr/>
          <a:lstStyle/>
          <a:p>
            <a:r>
              <a:rPr lang="en-GB" sz="2400" b="1" dirty="0" smtClean="0"/>
              <a:t>SWE Service For Aviation</a:t>
            </a:r>
            <a:endParaRPr lang="en-GB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05576"/>
            <a:ext cx="3175620" cy="36350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20" y="1113588"/>
            <a:ext cx="4536504" cy="32385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Near real-time assessment of cosmic radiation exposure at flight altitudes.</a:t>
            </a:r>
          </a:p>
          <a:p>
            <a:pPr marL="0" indent="0">
              <a:buNone/>
            </a:pPr>
            <a:r>
              <a:rPr lang="en-US" sz="1600" dirty="0" smtClean="0"/>
              <a:t>Timely information about potential space weather-induced communication/ navigation disturbances.</a:t>
            </a:r>
            <a:endParaRPr lang="en-GB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25756"/>
            <a:ext cx="2685678" cy="201425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90943"/>
            <a:ext cx="2666070" cy="133303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025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897564"/>
            <a:ext cx="9143324" cy="39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33761"/>
            <a:ext cx="7174846" cy="461665"/>
          </a:xfrm>
        </p:spPr>
        <p:txBody>
          <a:bodyPr/>
          <a:lstStyle/>
          <a:p>
            <a:r>
              <a:rPr lang="en-GB" sz="2400" b="1" dirty="0" smtClean="0"/>
              <a:t>SWE Service For Power Grid Operators</a:t>
            </a:r>
            <a:endParaRPr lang="en-GB" sz="24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11" y="934366"/>
            <a:ext cx="4028353" cy="260949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51520" y="1005576"/>
            <a:ext cx="4104456" cy="3402378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smtClean="0"/>
              <a:t>Monitoring potential GIC levels in power systems using state of the art models and near real-time ground magnetic field recordings.</a:t>
            </a:r>
          </a:p>
          <a:p>
            <a:endParaRPr lang="en-GB" sz="1600" dirty="0" smtClean="0"/>
          </a:p>
          <a:p>
            <a:endParaRPr lang="en-GB" sz="1200" dirty="0" smtClean="0"/>
          </a:p>
          <a:p>
            <a:endParaRPr lang="en-GB" sz="1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19642"/>
            <a:ext cx="3024336" cy="207170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612313"/>
            <a:ext cx="2728393" cy="20790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317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897564"/>
            <a:ext cx="9143324" cy="39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33762"/>
            <a:ext cx="7174846" cy="461665"/>
          </a:xfrm>
        </p:spPr>
        <p:txBody>
          <a:bodyPr/>
          <a:lstStyle/>
          <a:p>
            <a:r>
              <a:rPr lang="en-GB" sz="2400" b="1" dirty="0" smtClean="0"/>
              <a:t>SWE Service For Spacecraft Operators</a:t>
            </a:r>
            <a:endParaRPr lang="en-GB" sz="2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62" y="1005576"/>
            <a:ext cx="3739794" cy="28083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7505" y="1005576"/>
            <a:ext cx="4464159" cy="32385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Near </a:t>
            </a:r>
            <a:r>
              <a:rPr lang="en-US" sz="1600" dirty="0"/>
              <a:t>real-time estimate of </a:t>
            </a:r>
            <a:r>
              <a:rPr lang="en-US" sz="1600" dirty="0" smtClean="0"/>
              <a:t>space </a:t>
            </a:r>
            <a:r>
              <a:rPr lang="en-US" sz="1600" dirty="0"/>
              <a:t>environment and its effects </a:t>
            </a:r>
            <a:r>
              <a:rPr lang="en-US" sz="1600" dirty="0" smtClean="0"/>
              <a:t>on spacecraft operations. </a:t>
            </a:r>
          </a:p>
          <a:p>
            <a:pPr marL="0" indent="0">
              <a:buNone/>
            </a:pPr>
            <a:r>
              <a:rPr lang="en-US" sz="1600" dirty="0" smtClean="0"/>
              <a:t>Monitoring phenomena e.g. geomagnetic </a:t>
            </a:r>
            <a:r>
              <a:rPr lang="en-US" sz="1600" dirty="0"/>
              <a:t>storms, </a:t>
            </a:r>
            <a:r>
              <a:rPr lang="en-US" sz="1600" dirty="0" err="1"/>
              <a:t>substorms</a:t>
            </a:r>
            <a:r>
              <a:rPr lang="en-US" sz="1600" dirty="0"/>
              <a:t>, high-speed streams, solar energetic </a:t>
            </a:r>
            <a:r>
              <a:rPr lang="en-US" sz="1600" dirty="0" smtClean="0"/>
              <a:t>particle events &amp; </a:t>
            </a:r>
            <a:r>
              <a:rPr lang="en-US" sz="1600" dirty="0"/>
              <a:t>Earth-directed </a:t>
            </a:r>
            <a:r>
              <a:rPr lang="en-US" sz="1600" dirty="0" smtClean="0"/>
              <a:t>CMEs.</a:t>
            </a:r>
            <a:endParaRPr lang="en-GB" sz="1600" dirty="0"/>
          </a:p>
        </p:txBody>
      </p:sp>
      <p:sp>
        <p:nvSpPr>
          <p:cNvPr id="8" name="AutoShape 2" descr="https://sso.csr.ucl.ac.be/r109_111/fig/201702/PROBAV_EPT_20170216_tseries_p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219822"/>
            <a:ext cx="2904257" cy="14734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9" name="AutoShape 5" descr="Quicklook Kp-Index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593" y="3219822"/>
            <a:ext cx="2806634" cy="14734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52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" y="897564"/>
            <a:ext cx="9143324" cy="39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35495"/>
            <a:ext cx="7174846" cy="830997"/>
          </a:xfrm>
        </p:spPr>
        <p:txBody>
          <a:bodyPr/>
          <a:lstStyle/>
          <a:p>
            <a:r>
              <a:rPr lang="en-GB" sz="2400" b="1" dirty="0" smtClean="0"/>
              <a:t>SWE Service For Resource Exploitation System Operations</a:t>
            </a:r>
            <a:endParaRPr lang="en-GB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005576"/>
            <a:ext cx="3960440" cy="32385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Near real-time </a:t>
            </a:r>
            <a:r>
              <a:rPr lang="en-US" sz="1600" dirty="0"/>
              <a:t>information about geomagnetic disturbances </a:t>
            </a:r>
            <a:r>
              <a:rPr lang="en-US" sz="1600" dirty="0" smtClean="0"/>
              <a:t>affecting </a:t>
            </a:r>
            <a:r>
              <a:rPr lang="en-US" sz="1600" dirty="0"/>
              <a:t>directional drilling and aeromagnetic </a:t>
            </a:r>
            <a:r>
              <a:rPr lang="en-US" sz="1600" dirty="0" smtClean="0"/>
              <a:t>surveys, combined with </a:t>
            </a:r>
            <a:r>
              <a:rPr lang="en-US" sz="1600" dirty="0" err="1" smtClean="0"/>
              <a:t>ionospheric</a:t>
            </a:r>
            <a:r>
              <a:rPr lang="en-US" sz="1600" dirty="0" smtClean="0"/>
              <a:t> </a:t>
            </a:r>
            <a:r>
              <a:rPr lang="en-US" sz="1600" dirty="0"/>
              <a:t>disturbances </a:t>
            </a:r>
            <a:r>
              <a:rPr lang="en-US" sz="1600" dirty="0" smtClean="0"/>
              <a:t>affecting related </a:t>
            </a:r>
            <a:r>
              <a:rPr lang="en-US" sz="1600" dirty="0"/>
              <a:t>GNSS-based </a:t>
            </a:r>
            <a:r>
              <a:rPr lang="en-US" sz="1600" dirty="0" smtClean="0"/>
              <a:t>activities.</a:t>
            </a:r>
            <a:endParaRPr lang="en-GB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05576"/>
            <a:ext cx="4217476" cy="2970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" name="Kuv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844390"/>
            <a:ext cx="2880320" cy="1883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http://sesolstorm.kartverket.no/rtim/plots/2017/02/17/VTEC/VTECGrid_2017-02-17_11-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00" y="3259708"/>
            <a:ext cx="2955876" cy="1477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134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" y="893322"/>
            <a:ext cx="9143324" cy="39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9237"/>
            <a:ext cx="5993904" cy="830997"/>
          </a:xfrm>
        </p:spPr>
        <p:txBody>
          <a:bodyPr/>
          <a:lstStyle/>
          <a:p>
            <a:r>
              <a:rPr lang="en-GB" sz="2400" b="1" dirty="0" smtClean="0"/>
              <a:t>SWE Services For GNSS Users: Trans-</a:t>
            </a:r>
            <a:r>
              <a:rPr lang="en-GB" sz="2400" b="1" dirty="0" err="1" smtClean="0"/>
              <a:t>ionospheric</a:t>
            </a:r>
            <a:r>
              <a:rPr lang="en-GB" sz="2400" b="1" dirty="0" smtClean="0"/>
              <a:t> radio link</a:t>
            </a:r>
            <a:endParaRPr lang="en-GB" sz="2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951569"/>
            <a:ext cx="3823691" cy="28807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20" y="1005576"/>
            <a:ext cx="4392488" cy="3238500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smtClean="0"/>
              <a:t>Near real-time and short-term Total Electron Content and </a:t>
            </a:r>
            <a:r>
              <a:rPr lang="en-GB" sz="1400" dirty="0" err="1" smtClean="0"/>
              <a:t>ionospheric</a:t>
            </a:r>
            <a:r>
              <a:rPr lang="en-GB" sz="1400" dirty="0" smtClean="0"/>
              <a:t> parameters indicating current level of </a:t>
            </a:r>
            <a:r>
              <a:rPr lang="en-GB" sz="1400" dirty="0" err="1" smtClean="0"/>
              <a:t>ionospheric</a:t>
            </a:r>
            <a:r>
              <a:rPr lang="en-GB" sz="1400" dirty="0" smtClean="0"/>
              <a:t> disturbance. Regional and global view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01720"/>
            <a:ext cx="2328348" cy="24711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3000" y="-6429375"/>
            <a:ext cx="6858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61" y="2720672"/>
            <a:ext cx="3809571" cy="20522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907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742" y="71919"/>
            <a:ext cx="8959065" cy="4448710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1894" y="172213"/>
            <a:ext cx="6628735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>
                    <a:lumMod val="95000"/>
                  </a:schemeClr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5pPr>
            <a:lvl6pPr marL="342884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6pPr>
            <a:lvl7pPr marL="685766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7pPr>
            <a:lvl8pPr marL="1028649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8pPr>
            <a:lvl9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b="1" kern="0" dirty="0" smtClean="0"/>
              <a:t>International cooperation</a:t>
            </a:r>
            <a:endParaRPr lang="en-US" sz="2800" b="1" kern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52158" y="1161441"/>
            <a:ext cx="7704791" cy="336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marL="257162" indent="-257162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sz="120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1pPr>
            <a:lvl2pPr marL="605999" indent="-263117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20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2pPr>
            <a:lvl3pPr marL="1054842" indent="-369076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20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3pPr>
            <a:lvl4pPr marL="1503685" indent="-475036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20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4pPr>
            <a:lvl5pPr marL="1952528" indent="-580997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20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5pPr>
            <a:lvl6pPr marL="2609720" indent="-31431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6pPr>
            <a:lvl7pPr marL="2952603" indent="-31431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7pPr>
            <a:lvl8pPr marL="3295486" indent="-31431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8pPr>
            <a:lvl9pPr marL="3638368" indent="-31431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kern="0" dirty="0" smtClean="0">
                <a:solidFill>
                  <a:schemeClr val="bg1"/>
                </a:solidFill>
              </a:rPr>
              <a:t>A global issue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kern="0" dirty="0" smtClean="0">
                <a:solidFill>
                  <a:schemeClr val="bg1"/>
                </a:solidFill>
              </a:rPr>
              <a:t>ESA/SSA applying collaborative approach, within </a:t>
            </a:r>
            <a:r>
              <a:rPr lang="en-GB" sz="2000" b="1" kern="0" dirty="0">
                <a:solidFill>
                  <a:schemeClr val="bg1"/>
                </a:solidFill>
              </a:rPr>
              <a:t>Europe and beyond (e.g. </a:t>
            </a:r>
            <a:r>
              <a:rPr lang="en-GB" sz="2000" b="1" kern="0" dirty="0" smtClean="0">
                <a:solidFill>
                  <a:schemeClr val="bg1"/>
                </a:solidFill>
              </a:rPr>
              <a:t>US – NOAA and NASA, </a:t>
            </a:r>
            <a:r>
              <a:rPr lang="en-GB" sz="2000" b="1" kern="0" dirty="0">
                <a:solidFill>
                  <a:schemeClr val="bg1"/>
                </a:solidFill>
              </a:rPr>
              <a:t>Korea</a:t>
            </a:r>
            <a:r>
              <a:rPr lang="en-GB" sz="2000" b="1" kern="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kern="0" dirty="0" smtClean="0">
                <a:solidFill>
                  <a:schemeClr val="bg1"/>
                </a:solidFill>
              </a:rPr>
              <a:t>Increases footprint and decreases </a:t>
            </a:r>
            <a:r>
              <a:rPr lang="en-GB" sz="2000" b="1" kern="0" dirty="0">
                <a:solidFill>
                  <a:schemeClr val="bg1"/>
                </a:solidFill>
              </a:rPr>
              <a:t>costs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kern="0" dirty="0" smtClean="0">
                <a:solidFill>
                  <a:schemeClr val="bg1"/>
                </a:solidFill>
              </a:rPr>
              <a:t>Connects SWE stakeholders across nations and creates synergies.</a:t>
            </a:r>
          </a:p>
          <a:p>
            <a:pPr marL="174625" indent="-174625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50753"/>
            <a:ext cx="7175500" cy="461665"/>
          </a:xfrm>
        </p:spPr>
        <p:txBody>
          <a:bodyPr/>
          <a:lstStyle/>
          <a:p>
            <a:r>
              <a:rPr lang="en-US" sz="2400" b="1" dirty="0" smtClean="0"/>
              <a:t>Space Situational Awareness - Goals</a:t>
            </a:r>
            <a:endParaRPr lang="en-US" sz="24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6857" y="557519"/>
            <a:ext cx="8627509" cy="169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chemeClr val="tx1"/>
                </a:solidFill>
              </a:rPr>
              <a:t>Society heavily dependent on </a:t>
            </a:r>
            <a:r>
              <a:rPr lang="en-GB" sz="2000" dirty="0" smtClean="0">
                <a:solidFill>
                  <a:schemeClr val="tx1"/>
                </a:solidFill>
              </a:rPr>
              <a:t>critical space and ground assets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e.g</a:t>
            </a:r>
            <a:r>
              <a:rPr lang="en-US" sz="2000" dirty="0">
                <a:solidFill>
                  <a:schemeClr val="tx1"/>
                </a:solidFill>
              </a:rPr>
              <a:t> s/c, power grids, networks) </a:t>
            </a: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GB" sz="800" b="1" kern="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These assets need to be protected against adverse effects from space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Three main areas addressed in the SSA </a:t>
            </a:r>
            <a:r>
              <a:rPr lang="en-US" sz="2000" dirty="0" err="1" smtClean="0">
                <a:solidFill>
                  <a:schemeClr val="tx1"/>
                </a:solidFill>
              </a:rPr>
              <a:t>programme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endParaRPr lang="en-US" sz="400" dirty="0" smtClean="0">
              <a:solidFill>
                <a:schemeClr val="tx1"/>
              </a:solidFill>
            </a:endParaRPr>
          </a:p>
          <a:p>
            <a:pPr marL="1676400" lvl="3" indent="-304800">
              <a:lnSpc>
                <a:spcPts val="1800"/>
              </a:lnSpc>
              <a:spcBef>
                <a:spcPts val="600"/>
              </a:spcBef>
              <a:buFontTx/>
              <a:buNone/>
              <a:defRPr/>
            </a:pPr>
            <a:endParaRPr lang="en-GB" sz="2000" dirty="0" smtClean="0">
              <a:solidFill>
                <a:schemeClr val="hlink"/>
              </a:solidFill>
            </a:endParaRPr>
          </a:p>
          <a:p>
            <a:pPr marL="1676400" lvl="3" indent="-304800">
              <a:lnSpc>
                <a:spcPts val="1800"/>
              </a:lnSpc>
              <a:spcBef>
                <a:spcPts val="600"/>
              </a:spcBef>
              <a:buFontTx/>
              <a:buNone/>
              <a:defRPr/>
            </a:pPr>
            <a:endParaRPr lang="en-GB" sz="2000" dirty="0" smtClean="0">
              <a:solidFill>
                <a:schemeClr val="hlink"/>
              </a:solidFill>
            </a:endParaRPr>
          </a:p>
          <a:p>
            <a:pPr marL="1676400" lvl="3" indent="-304800">
              <a:lnSpc>
                <a:spcPts val="1800"/>
              </a:lnSpc>
              <a:spcBef>
                <a:spcPts val="600"/>
              </a:spcBef>
              <a:buFontTx/>
              <a:buNone/>
              <a:defRPr/>
            </a:pPr>
            <a:endParaRPr lang="en-GB" sz="2000" b="1" dirty="0" smtClean="0"/>
          </a:p>
          <a:p>
            <a:pPr marL="1676400" lvl="3" indent="-304800">
              <a:lnSpc>
                <a:spcPts val="1800"/>
              </a:lnSpc>
              <a:spcBef>
                <a:spcPts val="600"/>
              </a:spcBef>
              <a:buFontTx/>
              <a:buChar char="•"/>
              <a:defRPr/>
            </a:pPr>
            <a:endParaRPr lang="en-GB" sz="20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314500" y="2398566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SWE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4548" y="2388237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NEO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500" y="2457976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SST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1" y="2302240"/>
            <a:ext cx="2574349" cy="182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90" y="2302241"/>
            <a:ext cx="2743921" cy="182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11" y="2302240"/>
            <a:ext cx="2622789" cy="182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83260" y="4132064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Space Weather</a:t>
            </a:r>
            <a:endParaRPr lang="en-GB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62329" y="3551404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NEO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89593" y="3552404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SST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5696" y="4132064"/>
            <a:ext cx="2092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Near Earth Objects</a:t>
            </a:r>
            <a:endParaRPr lang="en-GB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98381" y="4118864"/>
            <a:ext cx="2515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Space Surveillance and</a:t>
            </a:r>
          </a:p>
          <a:p>
            <a:pPr algn="ctr"/>
            <a:r>
              <a:rPr lang="en-GB" sz="1400" b="1" dirty="0" smtClean="0"/>
              <a:t>Tracking</a:t>
            </a:r>
            <a:endParaRPr lang="en-GB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330487" y="3583883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SWE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01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9" descr="Logo_Signature_Cover_P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/>
          <a:stretch>
            <a:fillRect/>
          </a:stretch>
        </p:blipFill>
        <p:spPr bwMode="auto">
          <a:xfrm>
            <a:off x="0" y="371475"/>
            <a:ext cx="9144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90674" y="1473584"/>
            <a:ext cx="6448425" cy="256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tIns="36000" rIns="90000" bIns="36000"/>
          <a:lstStyle/>
          <a:p>
            <a:pPr algn="ctr">
              <a:spcBef>
                <a:spcPct val="25000"/>
              </a:spcBef>
              <a:buFont typeface="NotesEsa" pitchFamily="2" charset="0"/>
              <a:buNone/>
            </a:pPr>
            <a:r>
              <a:rPr lang="fi-FI" sz="2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THANK YOU</a:t>
            </a:r>
          </a:p>
          <a:p>
            <a:pPr>
              <a:spcBef>
                <a:spcPct val="25000"/>
              </a:spcBef>
              <a:buFont typeface="NotesEsa" pitchFamily="2" charset="0"/>
              <a:buNone/>
            </a:pPr>
            <a:endParaRPr lang="fi-FI" sz="1600" dirty="0" smtClean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pPr algn="ctr">
              <a:spcBef>
                <a:spcPct val="25000"/>
              </a:spcBef>
            </a:pPr>
            <a:r>
              <a:rPr lang="it-IT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swe.ssa.esa.int</a:t>
            </a:r>
          </a:p>
          <a:p>
            <a:pPr algn="ctr">
              <a:spcBef>
                <a:spcPct val="25000"/>
              </a:spcBef>
            </a:pPr>
            <a:r>
              <a:rPr lang="en-GB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www.esa.int</a:t>
            </a:r>
            <a:endParaRPr lang="en-GB" sz="16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62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50753"/>
            <a:ext cx="7175500" cy="461665"/>
          </a:xfrm>
        </p:spPr>
        <p:txBody>
          <a:bodyPr/>
          <a:lstStyle/>
          <a:p>
            <a:r>
              <a:rPr lang="en-US" sz="2400" b="1" dirty="0" smtClean="0"/>
              <a:t>Objectives for a European SWE System</a:t>
            </a:r>
            <a:endParaRPr lang="en-US" sz="24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6857" y="706676"/>
            <a:ext cx="8627509" cy="192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658813" lvl="1" indent="-342900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2000" b="1" kern="0" dirty="0" smtClean="0">
                <a:solidFill>
                  <a:srgbClr val="000000"/>
                </a:solidFill>
                <a:cs typeface="Times New Roman" pitchFamily="18" charset="0"/>
              </a:rPr>
              <a:t>SSA </a:t>
            </a:r>
            <a:r>
              <a:rPr lang="en-GB" sz="2000" b="1" kern="0" dirty="0">
                <a:solidFill>
                  <a:srgbClr val="000000"/>
                </a:solidFill>
                <a:cs typeface="Times New Roman" pitchFamily="18" charset="0"/>
              </a:rPr>
              <a:t>Programme </a:t>
            </a:r>
            <a:r>
              <a:rPr lang="en-GB" sz="2000" b="1" kern="0" dirty="0" smtClean="0">
                <a:solidFill>
                  <a:srgbClr val="000000"/>
                </a:solidFill>
                <a:cs typeface="Times New Roman" pitchFamily="18" charset="0"/>
              </a:rPr>
              <a:t>Declaration calls for: </a:t>
            </a:r>
            <a:r>
              <a:rPr lang="en-GB" sz="2000" kern="0" dirty="0">
                <a:solidFill>
                  <a:srgbClr val="000000"/>
                </a:solidFill>
                <a:cs typeface="Times New Roman" pitchFamily="18" charset="0"/>
              </a:rPr>
              <a:t>Independent European access to </a:t>
            </a:r>
            <a:r>
              <a:rPr lang="en-GB" sz="2000" kern="0" dirty="0" smtClean="0">
                <a:solidFill>
                  <a:srgbClr val="000000"/>
                </a:solidFill>
                <a:cs typeface="Times New Roman" pitchFamily="18" charset="0"/>
              </a:rPr>
              <a:t>SSA (SWE) </a:t>
            </a:r>
            <a:r>
              <a:rPr lang="en-GB" sz="2000" kern="0" dirty="0">
                <a:solidFill>
                  <a:srgbClr val="000000"/>
                </a:solidFill>
                <a:cs typeface="Times New Roman" pitchFamily="18" charset="0"/>
              </a:rPr>
              <a:t>data and </a:t>
            </a:r>
            <a:r>
              <a:rPr lang="en-GB" sz="2000" kern="0" dirty="0" smtClean="0">
                <a:solidFill>
                  <a:srgbClr val="000000"/>
                </a:solidFill>
                <a:cs typeface="Times New Roman" pitchFamily="18" charset="0"/>
              </a:rPr>
              <a:t>services</a:t>
            </a:r>
            <a:endParaRPr lang="en-US" sz="800" dirty="0" smtClean="0"/>
          </a:p>
          <a:p>
            <a:pPr marL="658813" lvl="1" indent="-342900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SSA (SWE) </a:t>
            </a:r>
            <a:r>
              <a:rPr lang="en-US" sz="2000" b="1" dirty="0">
                <a:solidFill>
                  <a:schemeClr val="tx1"/>
                </a:solidFill>
              </a:rPr>
              <a:t>r</a:t>
            </a:r>
            <a:r>
              <a:rPr lang="en-US" sz="2000" b="1" dirty="0" smtClean="0">
                <a:solidFill>
                  <a:schemeClr val="tx1"/>
                </a:solidFill>
              </a:rPr>
              <a:t>equirements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658813" lvl="1" indent="-342900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SSA (SWE) architecture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658813" lvl="1" indent="-342900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658813" lvl="1" indent="-342900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2000" kern="0" dirty="0">
                <a:solidFill>
                  <a:srgbClr val="000000"/>
                </a:solidFill>
                <a:cs typeface="Times New Roman" pitchFamily="18" charset="0"/>
              </a:rPr>
              <a:t>Implementation of </a:t>
            </a:r>
            <a:r>
              <a:rPr lang="en-GB" sz="2000" kern="0" dirty="0" smtClean="0">
                <a:solidFill>
                  <a:srgbClr val="000000"/>
                </a:solidFill>
                <a:cs typeface="Times New Roman" pitchFamily="18" charset="0"/>
              </a:rPr>
              <a:t>SSA (SWE) </a:t>
            </a:r>
            <a:r>
              <a:rPr lang="en-GB" sz="2000" kern="0" dirty="0">
                <a:solidFill>
                  <a:srgbClr val="000000"/>
                </a:solidFill>
                <a:cs typeface="Times New Roman" pitchFamily="18" charset="0"/>
              </a:rPr>
              <a:t>system and demonstration of operability</a:t>
            </a:r>
          </a:p>
          <a:p>
            <a:pPr marL="315913" lvl="1" indent="0">
              <a:lnSpc>
                <a:spcPts val="1800"/>
              </a:lnSpc>
              <a:spcBef>
                <a:spcPts val="600"/>
              </a:spcBef>
              <a:buNone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15913" lvl="1" indent="0">
              <a:lnSpc>
                <a:spcPts val="1800"/>
              </a:lnSpc>
              <a:spcBef>
                <a:spcPts val="600"/>
              </a:spcBef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315913" lvl="1" indent="0">
              <a:lnSpc>
                <a:spcPts val="1800"/>
              </a:lnSpc>
              <a:spcBef>
                <a:spcPts val="600"/>
              </a:spcBef>
              <a:buNone/>
              <a:defRPr/>
            </a:pPr>
            <a:endParaRPr lang="en-US" sz="800" b="1" dirty="0" smtClean="0">
              <a:solidFill>
                <a:srgbClr val="FF0000"/>
              </a:solidFill>
            </a:endParaRPr>
          </a:p>
          <a:p>
            <a:pPr marL="914400" lvl="2" indent="0">
              <a:lnSpc>
                <a:spcPts val="1800"/>
              </a:lnSpc>
              <a:spcBef>
                <a:spcPts val="600"/>
              </a:spcBef>
              <a:buNone/>
              <a:defRPr/>
            </a:pPr>
            <a:endParaRPr lang="en-GB" sz="2000" dirty="0" smtClean="0"/>
          </a:p>
          <a:p>
            <a:pPr marL="1676400" lvl="3" indent="-304800">
              <a:lnSpc>
                <a:spcPts val="1800"/>
              </a:lnSpc>
              <a:spcBef>
                <a:spcPts val="600"/>
              </a:spcBef>
              <a:buFontTx/>
              <a:buNone/>
              <a:defRPr/>
            </a:pPr>
            <a:endParaRPr lang="en-GB" sz="2000" dirty="0" smtClean="0">
              <a:solidFill>
                <a:schemeClr val="hlink"/>
              </a:solidFill>
            </a:endParaRPr>
          </a:p>
          <a:p>
            <a:pPr marL="1676400" lvl="3" indent="-304800">
              <a:lnSpc>
                <a:spcPts val="1800"/>
              </a:lnSpc>
              <a:spcBef>
                <a:spcPts val="600"/>
              </a:spcBef>
              <a:buFontTx/>
              <a:buNone/>
              <a:defRPr/>
            </a:pPr>
            <a:endParaRPr lang="en-GB" sz="2000" dirty="0" smtClean="0">
              <a:solidFill>
                <a:schemeClr val="hlink"/>
              </a:solidFill>
            </a:endParaRPr>
          </a:p>
          <a:p>
            <a:pPr marL="1676400" lvl="3" indent="-304800">
              <a:lnSpc>
                <a:spcPts val="1800"/>
              </a:lnSpc>
              <a:spcBef>
                <a:spcPts val="600"/>
              </a:spcBef>
              <a:buFontTx/>
              <a:buNone/>
              <a:defRPr/>
            </a:pPr>
            <a:endParaRPr lang="en-GB" sz="2000" b="1" dirty="0" smtClean="0"/>
          </a:p>
          <a:p>
            <a:pPr marL="1676400" lvl="3" indent="-304800">
              <a:lnSpc>
                <a:spcPts val="1800"/>
              </a:lnSpc>
              <a:spcBef>
                <a:spcPts val="600"/>
              </a:spcBef>
              <a:buFontTx/>
              <a:buChar char="•"/>
              <a:defRPr/>
            </a:pPr>
            <a:endParaRPr lang="en-GB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1" y="2741793"/>
            <a:ext cx="2281590" cy="171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678400" y="2743348"/>
            <a:ext cx="5954156" cy="1713451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28634" lvl="1" indent="-285750" eaLnBrk="1" hangingPunct="1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Detection and forecasting of Space Weather and its effects</a:t>
            </a:r>
          </a:p>
          <a:p>
            <a:pPr marL="628634" lvl="1" indent="-285750" eaLnBrk="1" hangingPunct="1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Monitoring of the Sun, solar wind, radiation belts, </a:t>
            </a:r>
          </a:p>
          <a:p>
            <a:pPr lvl="1" eaLnBrk="1" hangingPunct="1">
              <a:buClr>
                <a:schemeClr val="accent5">
                  <a:lumMod val="50000"/>
                </a:schemeClr>
              </a:buClr>
            </a:pPr>
            <a:r>
              <a:rPr lang="en-GB" altLang="en-US" dirty="0"/>
              <a:t>   magnetosphere, ionosphere</a:t>
            </a:r>
          </a:p>
          <a:p>
            <a:pPr marL="628634" lvl="1" indent="-285750" eaLnBrk="1" hangingPunct="1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SWE Services to Users (</a:t>
            </a:r>
            <a:r>
              <a:rPr lang="en-GB" altLang="en-US" dirty="0" err="1"/>
              <a:t>e.g</a:t>
            </a:r>
            <a:r>
              <a:rPr lang="en-GB" altLang="en-US" dirty="0"/>
              <a:t> National Civil Protection Authorities)</a:t>
            </a:r>
          </a:p>
        </p:txBody>
      </p:sp>
    </p:spTree>
    <p:extLst>
      <p:ext uri="{BB962C8B-B14F-4D97-AF65-F5344CB8AC3E}">
        <p14:creationId xmlns:p14="http://schemas.microsoft.com/office/powerpoint/2010/main" val="22501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6201" y="6205"/>
            <a:ext cx="7455799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5pPr>
            <a:lvl6pPr marL="342884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6pPr>
            <a:lvl7pPr marL="685766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7pPr>
            <a:lvl8pPr marL="1028649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8pPr>
            <a:lvl9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altLang="en-US" sz="2400" b="1" dirty="0" smtClean="0"/>
              <a:t>Space Weather impacts infrastructure and services on ground, in air and in space</a:t>
            </a:r>
            <a:endParaRPr lang="en-GB" altLang="en-US" sz="2400" b="1" dirty="0"/>
          </a:p>
        </p:txBody>
      </p:sp>
      <p:pic>
        <p:nvPicPr>
          <p:cNvPr id="4" name="Picture 3" descr="SW_Cartoon_Fin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0"/>
          <a:stretch/>
        </p:blipFill>
        <p:spPr bwMode="auto">
          <a:xfrm>
            <a:off x="1274401" y="892800"/>
            <a:ext cx="6235200" cy="366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32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6202" y="13404"/>
            <a:ext cx="6404598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5pPr>
            <a:lvl6pPr marL="342884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6pPr>
            <a:lvl7pPr marL="685766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7pPr>
            <a:lvl8pPr marL="1028649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8pPr>
            <a:lvl9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altLang="en-US" sz="2400" b="1" dirty="0" smtClean="0"/>
              <a:t>Effects of Space Weather during  Halloween storm (Oct–Nov 2003)</a:t>
            </a:r>
            <a:endParaRPr lang="en-GB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1" y="878915"/>
            <a:ext cx="7300800" cy="379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5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0" descr="001_cover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9" b="5966"/>
          <a:stretch/>
        </p:blipFill>
        <p:spPr bwMode="auto">
          <a:xfrm>
            <a:off x="0" y="759761"/>
            <a:ext cx="9144000" cy="381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76202" y="-996"/>
            <a:ext cx="6025815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5pPr>
            <a:lvl6pPr marL="342884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6pPr>
            <a:lvl7pPr marL="685766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7pPr>
            <a:lvl8pPr marL="1028649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8pPr>
            <a:lvl9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altLang="en-US" sz="2400" b="1" dirty="0" smtClean="0"/>
              <a:t>Effects on space missions during Halloween storm (Oct–Nov 2003)</a:t>
            </a:r>
            <a:endParaRPr lang="en-GB" alt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1" y="796545"/>
            <a:ext cx="6895632" cy="384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8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50753"/>
            <a:ext cx="7175500" cy="461665"/>
          </a:xfrm>
        </p:spPr>
        <p:txBody>
          <a:bodyPr/>
          <a:lstStyle/>
          <a:p>
            <a:r>
              <a:rPr lang="en-US" sz="2400" b="1" dirty="0" smtClean="0"/>
              <a:t>SSA </a:t>
            </a:r>
            <a:r>
              <a:rPr lang="en-US" sz="2400" b="1" dirty="0" err="1" smtClean="0"/>
              <a:t>Programme</a:t>
            </a:r>
            <a:r>
              <a:rPr lang="en-US" sz="2400" b="1" dirty="0" smtClean="0"/>
              <a:t> Decisions</a:t>
            </a:r>
            <a:endParaRPr lang="en-US" sz="2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6641" y="468000"/>
            <a:ext cx="5061759" cy="40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15913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GB" sz="800" b="1" dirty="0"/>
          </a:p>
          <a:p>
            <a:pPr marL="0" indent="-568325">
              <a:lnSpc>
                <a:spcPts val="1800"/>
              </a:lnSpc>
              <a:spcBef>
                <a:spcPts val="600"/>
              </a:spcBef>
              <a:buNone/>
              <a:defRPr/>
            </a:pPr>
            <a:r>
              <a:rPr lang="en-GB" sz="2000" b="1" dirty="0" smtClean="0"/>
              <a:t>SSA Programme initiated in April 2008 </a:t>
            </a:r>
            <a:r>
              <a:rPr lang="en-GB" sz="2000" dirty="0" smtClean="0"/>
              <a:t>(ESA Council, SSA Enabling Resolution)</a:t>
            </a:r>
          </a:p>
          <a:p>
            <a:pPr marL="884238" lvl="1" indent="-568325">
              <a:lnSpc>
                <a:spcPts val="18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GB" sz="800" dirty="0" smtClean="0"/>
          </a:p>
          <a:p>
            <a:pPr marL="0" indent="-568325">
              <a:lnSpc>
                <a:spcPts val="1800"/>
              </a:lnSpc>
              <a:spcBef>
                <a:spcPts val="600"/>
              </a:spcBef>
              <a:buNone/>
              <a:defRPr/>
            </a:pPr>
            <a:r>
              <a:rPr lang="en-GB" sz="2000" b="1" dirty="0" smtClean="0"/>
              <a:t>SSA Programme executed in Periods</a:t>
            </a:r>
          </a:p>
          <a:p>
            <a:pPr marL="601663" lvl="1" indent="-285750">
              <a:lnSpc>
                <a:spcPts val="18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000" dirty="0" smtClean="0"/>
              <a:t>Period 1 (2009-2012) decided at MC in November 2008 (The Hague, NL) </a:t>
            </a:r>
          </a:p>
          <a:p>
            <a:pPr marL="601663" lvl="1" indent="-285750">
              <a:lnSpc>
                <a:spcPts val="18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000" dirty="0" smtClean="0"/>
              <a:t>Period 2 (2013-2016) decided at MC12 in November 2012 (Naples, IT)</a:t>
            </a:r>
          </a:p>
          <a:p>
            <a:pPr marL="601663" lvl="1" indent="-285750">
              <a:lnSpc>
                <a:spcPts val="18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000" dirty="0" smtClean="0"/>
              <a:t>Period 3 (2017-2020) decided at MC16 in December 2016 (Lucerne, CH)</a:t>
            </a:r>
            <a:endParaRPr lang="en-GB" sz="2000" dirty="0"/>
          </a:p>
          <a:p>
            <a:pPr marL="315913" lvl="1" indent="0">
              <a:lnSpc>
                <a:spcPts val="1800"/>
              </a:lnSpc>
              <a:spcBef>
                <a:spcPts val="600"/>
              </a:spcBef>
              <a:buNone/>
              <a:defRPr/>
            </a:pPr>
            <a:endParaRPr lang="en-GB" sz="2000" dirty="0" smtClean="0"/>
          </a:p>
          <a:p>
            <a:pPr marL="1200150" lvl="2" indent="-285750">
              <a:lnSpc>
                <a:spcPts val="1800"/>
              </a:lnSpc>
              <a:spcBef>
                <a:spcPts val="600"/>
              </a:spcBef>
              <a:buFontTx/>
              <a:buChar char="-"/>
              <a:defRPr/>
            </a:pPr>
            <a:endParaRPr lang="en-GB" sz="2000" dirty="0" smtClean="0"/>
          </a:p>
          <a:p>
            <a:pPr marL="1676400" lvl="3" indent="-304800">
              <a:lnSpc>
                <a:spcPts val="1800"/>
              </a:lnSpc>
              <a:spcBef>
                <a:spcPts val="600"/>
              </a:spcBef>
              <a:buFontTx/>
              <a:buNone/>
              <a:defRPr/>
            </a:pPr>
            <a:endParaRPr lang="en-GB" sz="2000" dirty="0" smtClean="0">
              <a:solidFill>
                <a:schemeClr val="hlink"/>
              </a:solidFill>
            </a:endParaRPr>
          </a:p>
          <a:p>
            <a:pPr marL="1676400" lvl="3" indent="-304800">
              <a:lnSpc>
                <a:spcPts val="1800"/>
              </a:lnSpc>
              <a:spcBef>
                <a:spcPts val="600"/>
              </a:spcBef>
              <a:buFontTx/>
              <a:buNone/>
              <a:defRPr/>
            </a:pPr>
            <a:endParaRPr lang="en-GB" sz="2000" dirty="0" smtClean="0">
              <a:solidFill>
                <a:schemeClr val="hlink"/>
              </a:solidFill>
            </a:endParaRPr>
          </a:p>
          <a:p>
            <a:pPr marL="1676400" lvl="3" indent="-304800">
              <a:lnSpc>
                <a:spcPts val="1800"/>
              </a:lnSpc>
              <a:spcBef>
                <a:spcPts val="600"/>
              </a:spcBef>
              <a:buFontTx/>
              <a:buNone/>
              <a:defRPr/>
            </a:pPr>
            <a:endParaRPr lang="en-GB" sz="2000" b="1" dirty="0" smtClean="0"/>
          </a:p>
          <a:p>
            <a:pPr marL="1676400" lvl="3" indent="-304800">
              <a:lnSpc>
                <a:spcPts val="1800"/>
              </a:lnSpc>
              <a:spcBef>
                <a:spcPts val="600"/>
              </a:spcBef>
              <a:buFontTx/>
              <a:buChar char="•"/>
              <a:defRPr/>
            </a:pPr>
            <a:endParaRPr lang="en-GB" sz="2000" b="1" dirty="0" smtClean="0"/>
          </a:p>
        </p:txBody>
      </p:sp>
      <p:pic>
        <p:nvPicPr>
          <p:cNvPr id="7" name="Picture 2" descr="http://intranet.sso.esa.int/images/ESA_Council_meeting_at_Ministerial_Level_Lucerne_on_1_December_2016_node_full_image_2_large,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00" y="820800"/>
            <a:ext cx="3765600" cy="36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thumb/3/39/Europe_polar_stereographic_Caucasus_Urals_boundary.svg/1000px-Europe_polar_stereographic_Caucasus_Urals_boundar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0" y="882201"/>
            <a:ext cx="6593550" cy="3632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7042" y="1077351"/>
            <a:ext cx="5101759" cy="338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601663" lvl="1" indent="-285750">
              <a:lnSpc>
                <a:spcPts val="18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19 Participating States</a:t>
            </a:r>
          </a:p>
          <a:p>
            <a:pPr marL="601663" lvl="1" indent="-285750">
              <a:lnSpc>
                <a:spcPts val="18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601663" lvl="1" indent="-285750">
              <a:lnSpc>
                <a:spcPts val="18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Focus on Space Weather and L1/L5</a:t>
            </a:r>
          </a:p>
          <a:p>
            <a:pPr marL="601663" lvl="1" indent="-285750">
              <a:lnSpc>
                <a:spcPts val="18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601663" lvl="1" indent="-285750">
              <a:lnSpc>
                <a:spcPts val="18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Activities also in the areas of NEO and SST</a:t>
            </a:r>
          </a:p>
          <a:p>
            <a:pPr marL="601663" lvl="1" indent="-285750">
              <a:lnSpc>
                <a:spcPts val="18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601663" lvl="1" indent="-285750">
              <a:lnSpc>
                <a:spcPts val="18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601663" lvl="1" indent="-285750">
              <a:lnSpc>
                <a:spcPts val="18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GB" sz="2000" b="1" dirty="0">
              <a:solidFill>
                <a:srgbClr val="002060"/>
              </a:solidFill>
            </a:endParaRPr>
          </a:p>
          <a:p>
            <a:pPr marL="601663" lvl="1" indent="-285750">
              <a:lnSpc>
                <a:spcPts val="18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Funding: 95.3 </a:t>
            </a:r>
            <a:r>
              <a:rPr lang="fi-FI" sz="2000" b="1" dirty="0">
                <a:solidFill>
                  <a:srgbClr val="002060"/>
                </a:solidFill>
              </a:rPr>
              <a:t>M€</a:t>
            </a:r>
            <a:endParaRPr lang="en-GB" sz="2000" b="1" dirty="0">
              <a:solidFill>
                <a:srgbClr val="002060"/>
              </a:solidFill>
            </a:endParaRPr>
          </a:p>
          <a:p>
            <a:pPr marL="1200150" lvl="2" indent="-285750">
              <a:lnSpc>
                <a:spcPts val="1800"/>
              </a:lnSpc>
              <a:spcBef>
                <a:spcPts val="600"/>
              </a:spcBef>
              <a:buFontTx/>
              <a:buChar char="-"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1676400" lvl="3" indent="-304800">
              <a:lnSpc>
                <a:spcPts val="1800"/>
              </a:lnSpc>
              <a:spcBef>
                <a:spcPts val="600"/>
              </a:spcBef>
              <a:buFontTx/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1676400" lvl="3" indent="-304800">
              <a:lnSpc>
                <a:spcPts val="1800"/>
              </a:lnSpc>
              <a:spcBef>
                <a:spcPts val="600"/>
              </a:spcBef>
              <a:buFontTx/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1676400" lvl="3" indent="-304800">
              <a:lnSpc>
                <a:spcPts val="1800"/>
              </a:lnSpc>
              <a:spcBef>
                <a:spcPts val="600"/>
              </a:spcBef>
              <a:buFontTx/>
              <a:buNone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1676400" lvl="3" indent="-304800">
              <a:lnSpc>
                <a:spcPts val="1800"/>
              </a:lnSpc>
              <a:spcBef>
                <a:spcPts val="600"/>
              </a:spcBef>
              <a:buFontTx/>
              <a:buChar char="•"/>
              <a:defRPr/>
            </a:pPr>
            <a:endParaRPr lang="en-GB" sz="2000" b="1" dirty="0" smtClean="0">
              <a:solidFill>
                <a:srgbClr val="002060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1600" y="30392"/>
            <a:ext cx="6529401" cy="830997"/>
          </a:xfrm>
        </p:spPr>
        <p:txBody>
          <a:bodyPr/>
          <a:lstStyle/>
          <a:p>
            <a:r>
              <a:rPr lang="fi-FI" sz="2400" b="1" dirty="0" smtClean="0"/>
              <a:t>SSA Programme Participants in </a:t>
            </a:r>
            <a:r>
              <a:rPr lang="fi-FI" sz="2400" b="1" dirty="0" err="1" smtClean="0"/>
              <a:t>Period</a:t>
            </a:r>
            <a:r>
              <a:rPr lang="fi-FI" sz="2400" b="1" dirty="0" smtClean="0"/>
              <a:t> 3 (2017 – 2020)</a:t>
            </a:r>
            <a:endParaRPr lang="en-GB" sz="2400" b="1" dirty="0"/>
          </a:p>
        </p:txBody>
      </p:sp>
      <p:pic>
        <p:nvPicPr>
          <p:cNvPr id="3078" name="Picture 6" descr="http://upload.wikimedia.org/wikipedia/commons/thumb/4/41/Flag_of_Austria.svg/22px-Flag_of_Austr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50" y="3437504"/>
            <a:ext cx="209550" cy="10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thumb/4/41/Flag_of_Austria.svg/22px-Flag_of_Austr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03" y="674444"/>
            <a:ext cx="209550" cy="10715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7380312" y="533431"/>
            <a:ext cx="17636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Austria</a:t>
            </a:r>
            <a:endParaRPr lang="fi-FI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i-FI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Belgium</a:t>
            </a:r>
            <a:endParaRPr lang="fi-FI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i-FI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Czech</a:t>
            </a:r>
            <a:r>
              <a:rPr lang="fi-FI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Republic</a:t>
            </a:r>
            <a:endParaRPr lang="fi-FI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i-FI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Denmark</a:t>
            </a:r>
            <a:endParaRPr lang="fi-FI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i-FI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Finland</a:t>
            </a:r>
          </a:p>
          <a:p>
            <a:r>
              <a:rPr lang="fi-FI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France</a:t>
            </a:r>
          </a:p>
          <a:p>
            <a:r>
              <a:rPr lang="fi-FI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Germany</a:t>
            </a:r>
          </a:p>
          <a:p>
            <a:r>
              <a:rPr lang="fi-FI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Greece</a:t>
            </a:r>
            <a:endParaRPr lang="fi-FI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i-FI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Italy</a:t>
            </a:r>
            <a:endParaRPr lang="fi-FI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i-FI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Luxembourg</a:t>
            </a:r>
          </a:p>
          <a:p>
            <a:r>
              <a:rPr lang="fi-FI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Netherlands</a:t>
            </a:r>
            <a:endParaRPr lang="fi-FI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i-FI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Norway</a:t>
            </a:r>
            <a:endParaRPr lang="fi-FI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i-FI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Poland</a:t>
            </a:r>
            <a:endParaRPr lang="fi-FI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i-FI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Portugal</a:t>
            </a:r>
          </a:p>
          <a:p>
            <a:r>
              <a:rPr lang="fi-FI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Romania</a:t>
            </a:r>
          </a:p>
          <a:p>
            <a:r>
              <a:rPr lang="fi-FI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Spain</a:t>
            </a:r>
          </a:p>
          <a:p>
            <a:r>
              <a:rPr lang="fi-FI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Sweden</a:t>
            </a:r>
            <a:endParaRPr lang="fi-FI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i-FI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Switzerland</a:t>
            </a:r>
            <a:endParaRPr lang="fi-FI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i-FI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United </a:t>
            </a:r>
            <a:r>
              <a:rPr lang="fi-FI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Kingdom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4" name="Picture 12" descr="http://upload.wikimedia.org/wikipedia/commons/thumb/6/65/Flag_of_Belgium.svg/22px-Flag_of_Belgiu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03" y="814335"/>
            <a:ext cx="209550" cy="135731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upload.wikimedia.org/wikipedia/commons/thumb/c/cb/Flag_of_the_Czech_Republic.svg/22px-Flag_of_the_Czech_Republic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78" y="1077351"/>
            <a:ext cx="209550" cy="10715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upload.wikimedia.org/wikipedia/commons/thumb/9/9c/Flag_of_Denmark.svg/22px-Flag_of_Denmark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16" y="1283237"/>
            <a:ext cx="209550" cy="121444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upload.wikimedia.org/wikipedia/commons/thumb/b/bc/Flag_of_Finland.svg/22px-Flag_of_Finland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78" y="1498914"/>
            <a:ext cx="209550" cy="92869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upload.wikimedia.org/wikipedia/en/thumb/b/ba/Flag_of_Germany.svg/22px-Flag_of_Germany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158" y="1938821"/>
            <a:ext cx="209550" cy="92869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upload.wikimedia.org/wikipedia/en/thumb/0/03/Flag_of_Italy.svg/22px-Flag_of_Italy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541" y="2337294"/>
            <a:ext cx="209550" cy="10715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upload.wikimedia.org/wikipedia/commons/thumb/d/da/Flag_of_Luxembourg.svg/22px-Flag_of_Luxembourg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541" y="2557544"/>
            <a:ext cx="209550" cy="92869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upload.wikimedia.org/wikipedia/commons/thumb/d/d9/Flag_of_Norway.svg/22px-Flag_of_Norway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62" y="3005829"/>
            <a:ext cx="209550" cy="11430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upload.wikimedia.org/wikipedia/en/thumb/1/12/Flag_of_Poland.svg/22px-Flag_of_Poland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04" y="3210041"/>
            <a:ext cx="209550" cy="100013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://upload.wikimedia.org/wikipedia/commons/thumb/7/73/Flag_of_Romania.svg/22px-Flag_of_Romania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16" y="3608904"/>
            <a:ext cx="209550" cy="10715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ttp://upload.wikimedia.org/wikipedia/en/thumb/4/4c/Flag_of_Sweden.svg/22px-Flag_of_Sweden.sv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39" y="4060728"/>
            <a:ext cx="209550" cy="100013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http://upload.wikimedia.org/wikipedia/commons/thumb/f/f3/Flag_of_Switzerland.svg/17px-Flag_of_Switzerland.sv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94" y="4261132"/>
            <a:ext cx="161925" cy="121444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http://upload.wikimedia.org/wikipedia/en/thumb/a/ae/Flag_of_the_United_Kingdom.svg/22px-Flag_of_the_United_Kingdom.svg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08" y="4499211"/>
            <a:ext cx="247858" cy="92947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upload.wikimedia.org/wikipedia/commons/thumb/6/65/Flag_of_Belgium.svg/22px-Flag_of_Belgiu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57" y="3145244"/>
            <a:ext cx="209550" cy="135731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upload.wikimedia.org/wikipedia/commons/thumb/c/cb/Flag_of_the_Czech_Republic.svg/22px-Flag_of_the_Czech_Republic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76" y="3256476"/>
            <a:ext cx="209550" cy="10715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http://upload.wikimedia.org/wikipedia/commons/thumb/9/9c/Flag_of_Denmark.svg/22px-Flag_of_Denmark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84" y="2762538"/>
            <a:ext cx="209550" cy="121444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http://upload.wikimedia.org/wikipedia/commons/thumb/b/bc/Flag_of_Finland.svg/22px-Flag_of_Finland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18" y="2244425"/>
            <a:ext cx="209550" cy="92869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http://upload.wikimedia.org/wikipedia/en/thumb/b/ba/Flag_of_Germany.svg/22px-Flag_of_Germany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93" y="3145244"/>
            <a:ext cx="208508" cy="135731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2" descr="http://upload.wikimedia.org/wikipedia/en/thumb/0/03/Flag_of_Italy.svg/22px-Flag_of_Italy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00" y="3762657"/>
            <a:ext cx="209550" cy="10715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4" descr="http://upload.wikimedia.org/wikipedia/commons/thumb/d/da/Flag_of_Luxembourg.svg/22px-Flag_of_Luxembourg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42" y="3317198"/>
            <a:ext cx="209550" cy="92869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6" descr="http://upload.wikimedia.org/wikipedia/commons/thumb/d/d9/Flag_of_Norway.svg/22px-Flag_of_Norway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92" y="2383970"/>
            <a:ext cx="209550" cy="11430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8" descr="http://upload.wikimedia.org/wikipedia/en/thumb/1/12/Flag_of_Poland.svg/22px-Flag_of_Poland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50" y="3070123"/>
            <a:ext cx="209550" cy="100013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http://upload.wikimedia.org/wikipedia/commons/thumb/7/73/Flag_of_Romania.svg/22px-Flag_of_Romania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162" y="3498226"/>
            <a:ext cx="209550" cy="10715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2" descr="http://upload.wikimedia.org/wikipedia/en/thumb/4/4c/Flag_of_Sweden.svg/22px-Flag_of_Sweden.sv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58" y="2534773"/>
            <a:ext cx="209550" cy="100013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4" descr="http://upload.wikimedia.org/wikipedia/commons/thumb/f/f3/Flag_of_Switzerland.svg/17px-Flag_of_Switzerland.sv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29" y="3437504"/>
            <a:ext cx="161925" cy="121444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6" descr="http://upload.wikimedia.org/wikipedia/en/thumb/a/ae/Flag_of_the_United_Kingdom.svg/22px-Flag_of_the_United_Kingdom.svg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92" y="2927182"/>
            <a:ext cx="247858" cy="92947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6" descr="https://encrypted-tbn1.gstatic.com/images?q=tbn:ANd9GcR2h5d5fZsTNCd3n2tBO2XZBD_anr0dqItYiW_mWQrMb3b0Lehz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92" y="3411358"/>
            <a:ext cx="233468" cy="15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6" descr="https://encrypted-tbn1.gstatic.com/images?q=tbn:ANd9GcR2h5d5fZsTNCd3n2tBO2XZBD_anr0dqItYiW_mWQrMb3b0Lehz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5" y="1662958"/>
            <a:ext cx="233468" cy="15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8" descr="https://encrypted-tbn1.gstatic.com/images?q=tbn:ANd9GcRQ6iODQW3Pz9vRsED3QJ4BlSYX6TPouTy8eQLOwKxq4oNq9Biuvw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50" y="3816235"/>
            <a:ext cx="2286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8" descr="https://encrypted-tbn1.gstatic.com/images?q=tbn:ANd9GcRQ6iODQW3Pz9vRsED3QJ4BlSYX6TPouTy8eQLOwKxq4oNq9Biuvw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91" y="3816235"/>
            <a:ext cx="2286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0" descr="http://www.enchantedlearning.com/europe/portugal/Flagbig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3687644"/>
            <a:ext cx="2095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0" descr="http://www.enchantedlearning.com/europe/portugal/Flagbig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841" y="3401785"/>
            <a:ext cx="2095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2" descr="https://encrypted-tbn2.gstatic.com/images?q=tbn:ANd9GcSzDWco5Qrc1HKQ9fvnyE4VMP9B_yRZFYuudjnrG1zGIg9kSAQ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68" y="4040884"/>
            <a:ext cx="2032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2" descr="https://encrypted-tbn2.gstatic.com/images?q=tbn:ANd9GcSzDWco5Qrc1HKQ9fvnyE4VMP9B_yRZFYuudjnrG1zGIg9kSAQ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84" y="2104725"/>
            <a:ext cx="2032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rapeau des Pays-Ba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65" y="2965807"/>
            <a:ext cx="202494" cy="1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rapeau des Pays-Ba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119" y="2748870"/>
            <a:ext cx="202494" cy="1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075" y="58898"/>
            <a:ext cx="7653232" cy="830997"/>
          </a:xfrm>
        </p:spPr>
        <p:txBody>
          <a:bodyPr/>
          <a:lstStyle/>
          <a:p>
            <a:r>
              <a:rPr lang="en-US" sz="2400" b="1" dirty="0" smtClean="0"/>
              <a:t>SSA </a:t>
            </a:r>
            <a:r>
              <a:rPr lang="en-US" sz="2400" b="1" dirty="0" err="1" smtClean="0"/>
              <a:t>Programme</a:t>
            </a:r>
            <a:r>
              <a:rPr lang="en-US" sz="2400" b="1" dirty="0" smtClean="0"/>
              <a:t> status</a:t>
            </a:r>
            <a:br>
              <a:rPr lang="en-US" sz="2400" b="1" dirty="0" smtClean="0"/>
            </a:br>
            <a:r>
              <a:rPr lang="en-US" sz="2400" b="1" dirty="0" smtClean="0"/>
              <a:t>Priorities of MSs (status at 6 March 2017)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68782"/>
              </p:ext>
            </p:extLst>
          </p:nvPr>
        </p:nvGraphicFramePr>
        <p:xfrm>
          <a:off x="504001" y="1036675"/>
          <a:ext cx="4003200" cy="3391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5874"/>
                <a:gridCol w="416872"/>
                <a:gridCol w="402164"/>
                <a:gridCol w="374008"/>
                <a:gridCol w="504282"/>
              </a:tblGrid>
              <a:tr h="169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SWE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NEO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SST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L1/L5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AUSTRIA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BELGIUM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CZECH REPUBLIC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DENMARK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FINLAND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FRANCE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GERMANY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GREECE</a:t>
                      </a:r>
                      <a:r>
                        <a:rPr lang="en-GB" sz="5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ITALY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LUXEMBOURG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NETHERLANDS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NORWAY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POLAND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x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PORTUGAL</a:t>
                      </a:r>
                      <a:r>
                        <a:rPr lang="en-GB" sz="5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ROMANIA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x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SPAIN</a:t>
                      </a:r>
                      <a:r>
                        <a:rPr lang="en-GB" sz="5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</a:rPr>
                        <a:t>x</a:t>
                      </a:r>
                      <a:endParaRPr lang="en-GB" sz="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</a:rPr>
                        <a:t> x</a:t>
                      </a: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SWEDEN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SWITZERLAND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  <a:tr h="16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UNITED KINGDOM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x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68" marR="4546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7163" y="727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36001" y="723972"/>
            <a:ext cx="4608000" cy="389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marL="257162" indent="-257162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sz="120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1pPr>
            <a:lvl2pPr marL="605999" indent="-263117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20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2pPr>
            <a:lvl3pPr marL="1054842" indent="-369076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20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3pPr>
            <a:lvl4pPr marL="1503685" indent="-475036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20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4pPr>
            <a:lvl5pPr marL="1952528" indent="-580997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20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5pPr>
            <a:lvl6pPr marL="2609720" indent="-31431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6pPr>
            <a:lvl7pPr marL="2952603" indent="-31431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7pPr>
            <a:lvl8pPr marL="3295486" indent="-31431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8pPr>
            <a:lvl9pPr marL="3638368" indent="-31431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GB" sz="1800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GB" sz="1800" kern="0" dirty="0" smtClean="0">
                <a:solidFill>
                  <a:srgbClr val="000000"/>
                </a:solidFill>
                <a:cs typeface="Times New Roman" pitchFamily="18" charset="0"/>
              </a:rPr>
              <a:t>SWE:  17 PSs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GB" sz="1800" kern="0" dirty="0" smtClean="0">
                <a:solidFill>
                  <a:srgbClr val="000000"/>
                </a:solidFill>
                <a:cs typeface="Times New Roman" pitchFamily="18" charset="0"/>
              </a:rPr>
              <a:t>NEO:   10 PSs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GB" sz="1800" kern="0" dirty="0" smtClean="0">
                <a:solidFill>
                  <a:srgbClr val="000000"/>
                </a:solidFill>
                <a:cs typeface="Times New Roman" pitchFamily="18" charset="0"/>
              </a:rPr>
              <a:t>SST:   11 PSs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GB" sz="1800" kern="0" dirty="0" smtClean="0">
                <a:solidFill>
                  <a:srgbClr val="000000"/>
                </a:solidFill>
                <a:cs typeface="Times New Roman" pitchFamily="18" charset="0"/>
              </a:rPr>
              <a:t>L1/L5:  7 PSs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GB" sz="1800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GB" sz="1800" b="1" kern="0" dirty="0" smtClean="0">
                <a:solidFill>
                  <a:srgbClr val="000000"/>
                </a:solidFill>
                <a:cs typeface="Times New Roman" pitchFamily="18" charset="0"/>
              </a:rPr>
              <a:t>Three main contributors to SSA Period 3:</a:t>
            </a:r>
            <a:endParaRPr lang="en-GB" sz="1800" b="1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GB" sz="1800" kern="0" dirty="0">
                <a:solidFill>
                  <a:srgbClr val="000000"/>
                </a:solidFill>
                <a:cs typeface="Times New Roman" pitchFamily="18" charset="0"/>
              </a:rPr>
              <a:t>UK: 22 M€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GB" sz="1800" kern="0" dirty="0">
                <a:solidFill>
                  <a:srgbClr val="000000"/>
                </a:solidFill>
                <a:cs typeface="Times New Roman" pitchFamily="18" charset="0"/>
              </a:rPr>
              <a:t>DE: 15.1 M€ 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GB" sz="1800" kern="0" dirty="0">
                <a:solidFill>
                  <a:srgbClr val="000000"/>
                </a:solidFill>
                <a:cs typeface="Times New Roman" pitchFamily="18" charset="0"/>
              </a:rPr>
              <a:t>IT:  11.3 M€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GB" sz="18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GB" sz="1800" b="1" kern="0" dirty="0">
                <a:solidFill>
                  <a:srgbClr val="000000"/>
                </a:solidFill>
                <a:cs typeface="Times New Roman" pitchFamily="18" charset="0"/>
              </a:rPr>
              <a:t>Geo-return constraints must be reflected when placing contracts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GB" sz="1800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 16-9_new_design_Feb2017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microsoft.com/office/2006/documentManagement/types"/>
    <ds:schemaRef ds:uri="http://purl.org/dc/dcmitype/"/>
    <ds:schemaRef ds:uri="f2760952-b3bb-408f-ace6-eb1e07642b86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16-9_new_design_Feb2017</Template>
  <TotalTime>0</TotalTime>
  <Words>831</Words>
  <Application>Microsoft Office PowerPoint</Application>
  <PresentationFormat>On-screen Show (16:9)</PresentationFormat>
  <Paragraphs>269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ESA Presentation 16-9_new_design_Feb2017</vt:lpstr>
      <vt:lpstr>PowerPoint Presentation</vt:lpstr>
      <vt:lpstr>Space Situational Awareness - Goals</vt:lpstr>
      <vt:lpstr>Objectives for a European SWE System</vt:lpstr>
      <vt:lpstr>PowerPoint Presentation</vt:lpstr>
      <vt:lpstr>PowerPoint Presentation</vt:lpstr>
      <vt:lpstr>PowerPoint Presentation</vt:lpstr>
      <vt:lpstr>SSA Programme Decisions</vt:lpstr>
      <vt:lpstr>SSA Programme Participants in Period 3 (2017 – 2020)</vt:lpstr>
      <vt:lpstr>SSA Programme status Priorities of MSs (status at 6 March 2017)</vt:lpstr>
      <vt:lpstr>European SWE System Strategy</vt:lpstr>
      <vt:lpstr>Networking European SWE Assets</vt:lpstr>
      <vt:lpstr>Enhanced SWE observation system: L5 + L1</vt:lpstr>
      <vt:lpstr>PowerPoint Presentation</vt:lpstr>
      <vt:lpstr>SWE Service For Aviation</vt:lpstr>
      <vt:lpstr>SWE Service For Power Grid Operators</vt:lpstr>
      <vt:lpstr>SWE Service For Spacecraft Operators</vt:lpstr>
      <vt:lpstr>SWE Service For Resource Exploitation System Operations</vt:lpstr>
      <vt:lpstr>SWE Services For GNSS Users: Trans-ionospheric radio link</vt:lpstr>
      <vt:lpstr>PowerPoint Presentation</vt:lpstr>
      <vt:lpstr>PowerPoint Presentation</vt:lpstr>
    </vt:vector>
  </TitlesOfParts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Fly-Eye Telescope Site Selection</dc:title>
  <dc:subject>Fly-Eye Telescope Site Selection</dc:subject>
  <dc:creator>Gunther Sessler</dc:creator>
  <cp:lastModifiedBy>Nicolas Bobrinsky</cp:lastModifiedBy>
  <cp:revision>90</cp:revision>
  <cp:lastPrinted>2017-02-28T13:12:00Z</cp:lastPrinted>
  <dcterms:created xsi:type="dcterms:W3CDTF">2017-02-13T07:32:30Z</dcterms:created>
  <dcterms:modified xsi:type="dcterms:W3CDTF">2017-03-06T11:08:22Z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2017-02-12T23:00:00Z</vt:filetime>
  </property>
</Properties>
</file>